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3/4/2017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3/4/2017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3/4/2017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CO" sz="6000" dirty="0" smtClean="0"/>
              <a:t>INTERRUPTORES Y SECCIONADORES DE ALTA Y MEDIA TENSION</a:t>
            </a:r>
            <a:endParaRPr lang="es-CO" sz="6000" dirty="0"/>
          </a:p>
        </p:txBody>
      </p:sp>
      <p:sp>
        <p:nvSpPr>
          <p:cNvPr id="3" name="Subtítulo 2"/>
          <p:cNvSpPr>
            <a:spLocks noGrp="1"/>
          </p:cNvSpPr>
          <p:nvPr>
            <p:ph type="subTitle" idx="1"/>
          </p:nvPr>
        </p:nvSpPr>
        <p:spPr/>
        <p:txBody>
          <a:bodyPr/>
          <a:lstStyle/>
          <a:p>
            <a:r>
              <a:rPr lang="es-CO" dirty="0" smtClean="0"/>
              <a:t>PRESENTADO POR:  </a:t>
            </a:r>
            <a:r>
              <a:rPr lang="es-CO" dirty="0" smtClean="0"/>
              <a:t>MATERIA</a:t>
            </a:r>
            <a:r>
              <a:rPr lang="es-CO" dirty="0" smtClean="0"/>
              <a:t>:  SUBESTACIONES         </a:t>
            </a:r>
            <a:endParaRPr lang="es-CO" dirty="0"/>
          </a:p>
        </p:txBody>
      </p:sp>
    </p:spTree>
    <p:extLst>
      <p:ext uri="{BB962C8B-B14F-4D97-AF65-F5344CB8AC3E}">
        <p14:creationId xmlns:p14="http://schemas.microsoft.com/office/powerpoint/2010/main" val="3485365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SECCIONADORES Y CUCHILLAS DE TIERRA</a:t>
            </a:r>
            <a:endParaRPr lang="es-CO" dirty="0"/>
          </a:p>
        </p:txBody>
      </p:sp>
      <p:sp>
        <p:nvSpPr>
          <p:cNvPr id="3" name="Marcador de contenido 2"/>
          <p:cNvSpPr>
            <a:spLocks noGrp="1"/>
          </p:cNvSpPr>
          <p:nvPr>
            <p:ph idx="1"/>
          </p:nvPr>
        </p:nvSpPr>
        <p:spPr/>
        <p:txBody>
          <a:bodyPr>
            <a:noAutofit/>
          </a:bodyPr>
          <a:lstStyle/>
          <a:p>
            <a:r>
              <a:rPr lang="es-CO" sz="2200" dirty="0"/>
              <a:t>Se los conoce también con el nombre de separadores o </a:t>
            </a:r>
            <a:r>
              <a:rPr lang="es-CO" sz="2200" dirty="0" err="1"/>
              <a:t>desconectadores</a:t>
            </a:r>
            <a:r>
              <a:rPr lang="es-CO" sz="2200" dirty="0"/>
              <a:t>. Son dispositivos que sirven para conectar y desconectar diversas partes de una instalación eléctrica, para efectuar maniobras de operación o bien de mantenimiento. La misión de estos aparatos es la de aislar tramos de circuitos de una forma visible. Los circuitos que debe interrumpir deben hallarse libres de corriente, o dicho de otra forma, el seccionador debe maniobrar en vacío. No obstante, debe ser capaz de soportar corrientes nominales, </a:t>
            </a:r>
            <a:r>
              <a:rPr lang="es-CO" sz="2200" dirty="0" err="1"/>
              <a:t>sobreintensidades</a:t>
            </a:r>
            <a:r>
              <a:rPr lang="es-CO" sz="2200" dirty="0"/>
              <a:t> y corrientes de cortocircuito durante un tiempo especificado</a:t>
            </a:r>
          </a:p>
        </p:txBody>
      </p:sp>
    </p:spTree>
    <p:extLst>
      <p:ext uri="{BB962C8B-B14F-4D97-AF65-F5344CB8AC3E}">
        <p14:creationId xmlns:p14="http://schemas.microsoft.com/office/powerpoint/2010/main" val="246874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
            </a:r>
            <a:br>
              <a:rPr lang="es-CO" dirty="0" smtClean="0"/>
            </a:br>
            <a:r>
              <a:rPr lang="es-CO" sz="4000" dirty="0" smtClean="0"/>
              <a:t>¿COMO ELEGIR EL SECCIONADOR?</a:t>
            </a:r>
            <a:endParaRPr lang="es-CO" sz="4000" dirty="0"/>
          </a:p>
        </p:txBody>
      </p:sp>
      <p:sp>
        <p:nvSpPr>
          <p:cNvPr id="3" name="Marcador de contenido 2"/>
          <p:cNvSpPr>
            <a:spLocks noGrp="1"/>
          </p:cNvSpPr>
          <p:nvPr>
            <p:ph idx="1"/>
          </p:nvPr>
        </p:nvSpPr>
        <p:spPr/>
        <p:txBody>
          <a:bodyPr/>
          <a:lstStyle/>
          <a:p>
            <a:r>
              <a:rPr lang="es-CO" sz="2800" dirty="0"/>
              <a:t>El tipo de apertura deberá elegirse teniendo en cuenta las distancias eléctricas adoptadas para el proyecto. Los de apertura lateral, por ejemplo, requieren mayores distancias entre ejes de fases que los de otro tipo. Esta elección adquiere particular importancia cuando se trata de ampliación de instalaciones existentes, cuyas distancias pueden haber sido proyectadas para otro tipo de equipamiento</a:t>
            </a:r>
            <a:r>
              <a:rPr lang="es-CO" dirty="0"/>
              <a:t>. </a:t>
            </a:r>
          </a:p>
        </p:txBody>
      </p:sp>
    </p:spTree>
    <p:extLst>
      <p:ext uri="{BB962C8B-B14F-4D97-AF65-F5344CB8AC3E}">
        <p14:creationId xmlns:p14="http://schemas.microsoft.com/office/powerpoint/2010/main" val="379857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TIPOS DE SECCIONADORES</a:t>
            </a:r>
            <a:endParaRPr lang="es-CO" dirty="0"/>
          </a:p>
        </p:txBody>
      </p:sp>
      <p:sp>
        <p:nvSpPr>
          <p:cNvPr id="3" name="Marcador de contenido 2"/>
          <p:cNvSpPr>
            <a:spLocks noGrp="1"/>
          </p:cNvSpPr>
          <p:nvPr>
            <p:ph idx="1"/>
          </p:nvPr>
        </p:nvSpPr>
        <p:spPr/>
        <p:txBody>
          <a:bodyPr/>
          <a:lstStyle/>
          <a:p>
            <a:r>
              <a:rPr lang="es-CO" sz="2800" dirty="0"/>
              <a:t>Seccionadores de cuchillas giratorias. </a:t>
            </a:r>
          </a:p>
          <a:p>
            <a:r>
              <a:rPr lang="es-CO" sz="2800" dirty="0" smtClean="0"/>
              <a:t>Seccionadores </a:t>
            </a:r>
            <a:r>
              <a:rPr lang="es-CO" sz="2800" dirty="0"/>
              <a:t>de cuchillas </a:t>
            </a:r>
            <a:r>
              <a:rPr lang="es-CO" sz="2800" dirty="0" smtClean="0"/>
              <a:t>deslizantes.</a:t>
            </a:r>
          </a:p>
          <a:p>
            <a:r>
              <a:rPr lang="es-CO" sz="2800" dirty="0" smtClean="0"/>
              <a:t>Seccionadores </a:t>
            </a:r>
            <a:r>
              <a:rPr lang="es-CO" sz="2800" dirty="0"/>
              <a:t>de columnas </a:t>
            </a:r>
            <a:r>
              <a:rPr lang="es-CO" sz="2800" dirty="0" smtClean="0"/>
              <a:t>giratorias.</a:t>
            </a:r>
          </a:p>
          <a:p>
            <a:r>
              <a:rPr lang="es-CO" sz="2800" dirty="0" smtClean="0"/>
              <a:t>Seccionadores </a:t>
            </a:r>
            <a:r>
              <a:rPr lang="es-CO" sz="2800" dirty="0"/>
              <a:t>de </a:t>
            </a:r>
            <a:r>
              <a:rPr lang="es-CO" sz="2800" dirty="0" smtClean="0"/>
              <a:t>pantógrafo.</a:t>
            </a:r>
          </a:p>
          <a:p>
            <a:r>
              <a:rPr lang="es-CO" sz="2800" dirty="0" smtClean="0"/>
              <a:t>Seccionadores </a:t>
            </a:r>
            <a:r>
              <a:rPr lang="es-CO" sz="2800" dirty="0"/>
              <a:t>semipantógrafos o tipo rodilla</a:t>
            </a:r>
            <a:r>
              <a:rPr lang="es-CO" dirty="0"/>
              <a:t>.</a:t>
            </a:r>
          </a:p>
        </p:txBody>
      </p:sp>
    </p:spTree>
    <p:extLst>
      <p:ext uri="{BB962C8B-B14F-4D97-AF65-F5344CB8AC3E}">
        <p14:creationId xmlns:p14="http://schemas.microsoft.com/office/powerpoint/2010/main" val="268454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Seccionadores de cuchillas giratorias</a:t>
            </a:r>
          </a:p>
        </p:txBody>
      </p:sp>
      <p:sp>
        <p:nvSpPr>
          <p:cNvPr id="3" name="Marcador de contenido 2"/>
          <p:cNvSpPr>
            <a:spLocks noGrp="1"/>
          </p:cNvSpPr>
          <p:nvPr>
            <p:ph idx="1"/>
          </p:nvPr>
        </p:nvSpPr>
        <p:spPr>
          <a:xfrm>
            <a:off x="646111" y="1853248"/>
            <a:ext cx="8946541" cy="4195481"/>
          </a:xfrm>
        </p:spPr>
        <p:txBody>
          <a:bodyPr>
            <a:normAutofit/>
          </a:bodyPr>
          <a:lstStyle/>
          <a:p>
            <a:r>
              <a:rPr lang="es-CO" dirty="0"/>
              <a:t>Estos aparatos son los más empleados para tensiones medias, tanto para interior como para exterior, pudiendo disponerse de seccionadores unipolares como tripolares. </a:t>
            </a:r>
            <a:endParaRPr lang="es-CO" dirty="0" smtClean="0"/>
          </a:p>
          <a:p>
            <a:pPr marL="0" indent="0">
              <a:spcBef>
                <a:spcPts val="0"/>
              </a:spcBef>
              <a:buNone/>
            </a:pPr>
            <a:r>
              <a:rPr lang="es-CO" dirty="0"/>
              <a:t>La constitución de </a:t>
            </a:r>
            <a:r>
              <a:rPr lang="es-CO" dirty="0" smtClean="0"/>
              <a:t>estos </a:t>
            </a:r>
          </a:p>
          <a:p>
            <a:pPr marL="0" indent="0">
              <a:spcBef>
                <a:spcPts val="0"/>
              </a:spcBef>
              <a:buNone/>
            </a:pPr>
            <a:r>
              <a:rPr lang="es-CO" dirty="0" smtClean="0"/>
              <a:t>seccionadores </a:t>
            </a:r>
            <a:r>
              <a:rPr lang="es-CO" dirty="0"/>
              <a:t>es muy sencilla, </a:t>
            </a:r>
            <a:endParaRPr lang="es-CO" dirty="0" smtClean="0"/>
          </a:p>
          <a:p>
            <a:pPr marL="0" indent="0">
              <a:spcBef>
                <a:spcPts val="0"/>
              </a:spcBef>
              <a:buNone/>
            </a:pPr>
            <a:r>
              <a:rPr lang="es-CO" dirty="0" smtClean="0"/>
              <a:t>disponiéndose </a:t>
            </a:r>
            <a:r>
              <a:rPr lang="es-CO" dirty="0"/>
              <a:t>básicamente en </a:t>
            </a:r>
            <a:r>
              <a:rPr lang="es-CO" dirty="0" smtClean="0"/>
              <a:t>una</a:t>
            </a:r>
          </a:p>
          <a:p>
            <a:pPr marL="0" indent="0">
              <a:spcBef>
                <a:spcPts val="0"/>
              </a:spcBef>
              <a:buNone/>
            </a:pPr>
            <a:r>
              <a:rPr lang="es-CO" dirty="0" smtClean="0"/>
              <a:t> </a:t>
            </a:r>
            <a:r>
              <a:rPr lang="es-CO" dirty="0"/>
              <a:t>base o armazón metálico rígido </a:t>
            </a:r>
            <a:endParaRPr lang="es-CO" dirty="0" smtClean="0"/>
          </a:p>
          <a:p>
            <a:pPr marL="0" indent="0">
              <a:spcBef>
                <a:spcPts val="0"/>
              </a:spcBef>
              <a:buNone/>
            </a:pPr>
            <a:r>
              <a:rPr lang="es-CO" dirty="0" smtClean="0"/>
              <a:t>(</a:t>
            </a:r>
            <a:r>
              <a:rPr lang="es-CO" dirty="0"/>
              <a:t>donde apoyarán el resto de los elementos), </a:t>
            </a:r>
            <a:endParaRPr lang="es-CO" dirty="0" smtClean="0"/>
          </a:p>
          <a:p>
            <a:pPr marL="0" indent="0">
              <a:spcBef>
                <a:spcPts val="0"/>
              </a:spcBef>
              <a:buNone/>
            </a:pPr>
            <a:r>
              <a:rPr lang="es-CO" dirty="0" smtClean="0"/>
              <a:t>dos </a:t>
            </a:r>
            <a:r>
              <a:rPr lang="es-CO" dirty="0"/>
              <a:t>aisladores soporte de porcelana, </a:t>
            </a:r>
            <a:endParaRPr lang="es-CO" dirty="0" smtClean="0"/>
          </a:p>
          <a:p>
            <a:pPr marL="0" indent="0">
              <a:spcBef>
                <a:spcPts val="0"/>
              </a:spcBef>
              <a:buNone/>
            </a:pPr>
            <a:r>
              <a:rPr lang="es-CO" dirty="0" smtClean="0"/>
              <a:t>un contacto </a:t>
            </a:r>
            <a:r>
              <a:rPr lang="es-CO" dirty="0"/>
              <a:t>fijo o pinza de contacto y </a:t>
            </a:r>
            <a:r>
              <a:rPr lang="es-CO" dirty="0" smtClean="0"/>
              <a:t>un</a:t>
            </a:r>
          </a:p>
          <a:p>
            <a:pPr marL="0" indent="0">
              <a:spcBef>
                <a:spcPts val="0"/>
              </a:spcBef>
              <a:buNone/>
            </a:pPr>
            <a:r>
              <a:rPr lang="es-CO" dirty="0" smtClean="0"/>
              <a:t> </a:t>
            </a:r>
            <a:r>
              <a:rPr lang="es-CO" dirty="0"/>
              <a:t>contacto móvil o cuchilla giratoria </a:t>
            </a:r>
            <a:endParaRPr lang="es-CO" dirty="0" smtClean="0"/>
          </a:p>
          <a:p>
            <a:pPr marL="0" indent="0">
              <a:spcBef>
                <a:spcPts val="0"/>
              </a:spcBef>
              <a:buNone/>
            </a:pPr>
            <a:r>
              <a:rPr lang="es-CO" dirty="0" smtClean="0"/>
              <a:t>(</a:t>
            </a:r>
            <a:r>
              <a:rPr lang="es-CO" dirty="0"/>
              <a:t>estos dos últimos elementos montados </a:t>
            </a:r>
            <a:endParaRPr lang="es-CO" dirty="0" smtClean="0"/>
          </a:p>
          <a:p>
            <a:pPr marL="0" indent="0">
              <a:spcBef>
                <a:spcPts val="0"/>
              </a:spcBef>
              <a:buNone/>
            </a:pPr>
            <a:r>
              <a:rPr lang="es-CO" dirty="0" smtClean="0"/>
              <a:t>en </a:t>
            </a:r>
            <a:r>
              <a:rPr lang="es-CO" dirty="0"/>
              <a:t>cada uno de los aisladores de porcelana). </a:t>
            </a:r>
          </a:p>
        </p:txBody>
      </p:sp>
      <p:pic>
        <p:nvPicPr>
          <p:cNvPr id="6" name="Imagen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19046" y="2991607"/>
            <a:ext cx="4076163" cy="3057122"/>
          </a:xfrm>
          <a:prstGeom prst="rect">
            <a:avLst/>
          </a:prstGeom>
        </p:spPr>
      </p:pic>
    </p:spTree>
    <p:extLst>
      <p:ext uri="{BB962C8B-B14F-4D97-AF65-F5344CB8AC3E}">
        <p14:creationId xmlns:p14="http://schemas.microsoft.com/office/powerpoint/2010/main" val="309640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Seccionadores de cuchillas deslizantes</a:t>
            </a:r>
          </a:p>
        </p:txBody>
      </p:sp>
      <p:sp>
        <p:nvSpPr>
          <p:cNvPr id="3" name="Marcador de contenido 2"/>
          <p:cNvSpPr>
            <a:spLocks noGrp="1"/>
          </p:cNvSpPr>
          <p:nvPr>
            <p:ph idx="1"/>
          </p:nvPr>
        </p:nvSpPr>
        <p:spPr>
          <a:xfrm>
            <a:off x="1104293" y="1782462"/>
            <a:ext cx="8946541" cy="4195481"/>
          </a:xfrm>
        </p:spPr>
        <p:txBody>
          <a:bodyPr>
            <a:normAutofit/>
          </a:bodyPr>
          <a:lstStyle/>
          <a:p>
            <a:pPr marL="0" indent="0" algn="just">
              <a:buNone/>
            </a:pPr>
            <a:r>
              <a:rPr lang="es-CO" sz="1800" dirty="0"/>
              <a:t>Con una estructura muy similar a la </a:t>
            </a:r>
            <a:r>
              <a:rPr lang="es-CO" sz="1800" dirty="0" smtClean="0"/>
              <a:t>de </a:t>
            </a:r>
            <a:r>
              <a:rPr lang="es-CO" sz="1800" dirty="0"/>
              <a:t>los seccionadores de cuchillas giratorias, </a:t>
            </a:r>
            <a:r>
              <a:rPr lang="es-CO" sz="1800" dirty="0" smtClean="0"/>
              <a:t>descriptos </a:t>
            </a:r>
            <a:r>
              <a:rPr lang="es-CO" sz="1800" dirty="0"/>
              <a:t>anteriormente, poseen la ventaja </a:t>
            </a:r>
            <a:r>
              <a:rPr lang="es-CO" sz="1800" dirty="0" smtClean="0"/>
              <a:t>de </a:t>
            </a:r>
            <a:r>
              <a:rPr lang="es-CO" sz="1800" dirty="0"/>
              <a:t>requerir menor espacio en sus </a:t>
            </a:r>
            <a:r>
              <a:rPr lang="es-CO" sz="1800" dirty="0" smtClean="0"/>
              <a:t>maniobras </a:t>
            </a:r>
            <a:r>
              <a:rPr lang="es-CO" sz="1800" dirty="0"/>
              <a:t>dado que sus cuchillas se desplazan: longitudinalmente, por lo que se puede instalar en lugares más angostos. No obstante, dado el tipo de desplazamiento de las cuchillas, estos seccionadores tienen una capacidad de desconexión inferior en un 70 % a los anteriores. Seccionador de cuchillas deslizantes para servicio de interior. Este modelo se dispone para tensiones de 13,2 a 33 kV y desde 400 hasta 630 A. </a:t>
            </a:r>
          </a:p>
        </p:txBody>
      </p:sp>
      <p:pic>
        <p:nvPicPr>
          <p:cNvPr id="1026" name="Picture 2" descr="Image result for Seccionadores de cuchillas girator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316" y="4066928"/>
            <a:ext cx="4597758" cy="2359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7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Seccionadores de columnas giratorias</a:t>
            </a:r>
          </a:p>
        </p:txBody>
      </p:sp>
      <p:sp>
        <p:nvSpPr>
          <p:cNvPr id="3" name="Marcador de contenido 2"/>
          <p:cNvSpPr>
            <a:spLocks noGrp="1"/>
          </p:cNvSpPr>
          <p:nvPr>
            <p:ph idx="1"/>
          </p:nvPr>
        </p:nvSpPr>
        <p:spPr>
          <a:xfrm>
            <a:off x="1335131" y="1837298"/>
            <a:ext cx="8946541" cy="4195481"/>
          </a:xfrm>
        </p:spPr>
        <p:txBody>
          <a:bodyPr/>
          <a:lstStyle/>
          <a:p>
            <a:pPr marL="0" indent="0">
              <a:buNone/>
            </a:pPr>
            <a:r>
              <a:rPr lang="es-CO" dirty="0"/>
              <a:t>Este tipo de seccionadores se utiliza en instalaciones de intemperie y con tensiones de servicio desde 33 kV hasta 220 kV. Dentro de este tipo de seccionadores cabe distinguir dos construcciones diferentes: Seccionador de columna giratoria central o de tres columnas por polo: en este tipo de seccionador la cuchilla o contacto móvil está fijada sobre una columna aislante central que es giratoria.</a:t>
            </a:r>
          </a:p>
        </p:txBody>
      </p:sp>
      <p:pic>
        <p:nvPicPr>
          <p:cNvPr id="2052" name="Picture 4" descr="Image result for Seccionadores de columnas girator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983" y="3935038"/>
            <a:ext cx="4364910" cy="175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538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Seccionadores de pantógrafo. </a:t>
            </a:r>
          </a:p>
        </p:txBody>
      </p:sp>
      <p:sp>
        <p:nvSpPr>
          <p:cNvPr id="3" name="Marcador de contenido 2"/>
          <p:cNvSpPr>
            <a:spLocks noGrp="1"/>
          </p:cNvSpPr>
          <p:nvPr>
            <p:ph idx="1"/>
          </p:nvPr>
        </p:nvSpPr>
        <p:spPr/>
        <p:txBody>
          <a:bodyPr>
            <a:normAutofit/>
          </a:bodyPr>
          <a:lstStyle/>
          <a:p>
            <a:pPr marL="0" indent="0" algn="just">
              <a:spcBef>
                <a:spcPts val="0"/>
              </a:spcBef>
              <a:buNone/>
            </a:pPr>
            <a:r>
              <a:rPr lang="es-CO" sz="1800" dirty="0"/>
              <a:t>Los seccionadores de pantógrafo han sido </a:t>
            </a:r>
            <a:endParaRPr lang="es-CO" sz="1800" dirty="0" smtClean="0"/>
          </a:p>
          <a:p>
            <a:pPr marL="0" indent="0" algn="just">
              <a:spcBef>
                <a:spcPts val="0"/>
              </a:spcBef>
              <a:buNone/>
            </a:pPr>
            <a:r>
              <a:rPr lang="es-CO" sz="1800" dirty="0" smtClean="0"/>
              <a:t>creados </a:t>
            </a:r>
            <a:r>
              <a:rPr lang="es-CO" sz="1800" dirty="0"/>
              <a:t>para simplificar la concepción y </a:t>
            </a:r>
            <a:endParaRPr lang="es-CO" sz="1800" dirty="0" smtClean="0"/>
          </a:p>
          <a:p>
            <a:pPr marL="0" indent="0" algn="just">
              <a:spcBef>
                <a:spcPts val="0"/>
              </a:spcBef>
              <a:buNone/>
            </a:pPr>
            <a:r>
              <a:rPr lang="es-CO" sz="1800" dirty="0" smtClean="0"/>
              <a:t>la </a:t>
            </a:r>
            <a:r>
              <a:rPr lang="es-CO" sz="1800" dirty="0"/>
              <a:t>realización de las instalaciones de </a:t>
            </a:r>
            <a:endParaRPr lang="es-CO" sz="1800" dirty="0" smtClean="0"/>
          </a:p>
          <a:p>
            <a:pPr marL="0" indent="0" algn="just">
              <a:spcBef>
                <a:spcPts val="0"/>
              </a:spcBef>
              <a:buNone/>
            </a:pPr>
            <a:r>
              <a:rPr lang="es-CO" sz="1800" dirty="0" smtClean="0"/>
              <a:t>distribución </a:t>
            </a:r>
            <a:r>
              <a:rPr lang="es-CO" sz="1800" dirty="0"/>
              <a:t>de alta tensión en intemperie </a:t>
            </a:r>
            <a:endParaRPr lang="es-CO" sz="1800" dirty="0" smtClean="0"/>
          </a:p>
          <a:p>
            <a:pPr marL="0" indent="0" algn="just">
              <a:spcBef>
                <a:spcPts val="0"/>
              </a:spcBef>
              <a:buNone/>
            </a:pPr>
            <a:r>
              <a:rPr lang="es-CO" sz="1800" dirty="0" smtClean="0"/>
              <a:t>(</a:t>
            </a:r>
            <a:r>
              <a:rPr lang="es-CO" sz="1800" dirty="0"/>
              <a:t>se suelen utilizar para la conexión entre líneas </a:t>
            </a:r>
            <a:endParaRPr lang="es-CO" sz="1800" dirty="0" smtClean="0"/>
          </a:p>
          <a:p>
            <a:pPr marL="0" indent="0" algn="just">
              <a:spcBef>
                <a:spcPts val="0"/>
              </a:spcBef>
              <a:buNone/>
            </a:pPr>
            <a:r>
              <a:rPr lang="es-CO" sz="1800" dirty="0" smtClean="0"/>
              <a:t>y </a:t>
            </a:r>
            <a:r>
              <a:rPr lang="es-CO" sz="1800" dirty="0"/>
              <a:t>barras que se hallan a distinta altura </a:t>
            </a:r>
            <a:endParaRPr lang="es-CO" sz="1800" dirty="0" smtClean="0"/>
          </a:p>
          <a:p>
            <a:pPr marL="0" indent="0" algn="just">
              <a:spcBef>
                <a:spcPts val="0"/>
              </a:spcBef>
              <a:buNone/>
            </a:pPr>
            <a:r>
              <a:rPr lang="es-CO" sz="1800" dirty="0" smtClean="0"/>
              <a:t>y </a:t>
            </a:r>
            <a:r>
              <a:rPr lang="es-CO" sz="1800" dirty="0"/>
              <a:t>cruzados entre sí). </a:t>
            </a:r>
            <a:r>
              <a:rPr lang="es-CO" sz="1800" dirty="0" smtClean="0"/>
              <a:t>Conceptualmente</a:t>
            </a:r>
          </a:p>
          <a:p>
            <a:pPr marL="0" indent="0" algn="just">
              <a:spcBef>
                <a:spcPts val="0"/>
              </a:spcBef>
              <a:buNone/>
            </a:pPr>
            <a:r>
              <a:rPr lang="es-CO" sz="1800" dirty="0" smtClean="0"/>
              <a:t> </a:t>
            </a:r>
            <a:r>
              <a:rPr lang="es-CO" sz="1800" dirty="0"/>
              <a:t>se distinguen de los anteriores </a:t>
            </a:r>
            <a:r>
              <a:rPr lang="es-CO" sz="1800" dirty="0" smtClean="0"/>
              <a:t>seccionadores</a:t>
            </a:r>
          </a:p>
          <a:p>
            <a:pPr marL="0" indent="0" algn="just">
              <a:spcBef>
                <a:spcPts val="0"/>
              </a:spcBef>
              <a:buNone/>
            </a:pPr>
            <a:r>
              <a:rPr lang="es-CO" sz="1800" dirty="0" smtClean="0"/>
              <a:t> </a:t>
            </a:r>
            <a:r>
              <a:rPr lang="es-CO" sz="1800" dirty="0"/>
              <a:t>mencionados porque el contacto fijo de </a:t>
            </a:r>
            <a:endParaRPr lang="es-CO" sz="1800" dirty="0" smtClean="0"/>
          </a:p>
          <a:p>
            <a:pPr marL="0" indent="0" algn="just">
              <a:spcBef>
                <a:spcPts val="0"/>
              </a:spcBef>
              <a:buNone/>
            </a:pPr>
            <a:r>
              <a:rPr lang="es-CO" sz="1800" dirty="0" smtClean="0"/>
              <a:t>cada </a:t>
            </a:r>
            <a:r>
              <a:rPr lang="es-CO" sz="1800" dirty="0"/>
              <a:t>fase ha sido eliminado, realizando la </a:t>
            </a:r>
            <a:endParaRPr lang="es-CO" sz="1800" dirty="0" smtClean="0"/>
          </a:p>
          <a:p>
            <a:pPr marL="0" indent="0" algn="just">
              <a:spcBef>
                <a:spcPts val="0"/>
              </a:spcBef>
              <a:buNone/>
            </a:pPr>
            <a:r>
              <a:rPr lang="es-CO" sz="1800" dirty="0" smtClean="0"/>
              <a:t>conexión </a:t>
            </a:r>
            <a:r>
              <a:rPr lang="es-CO" sz="1800" dirty="0"/>
              <a:t>del contacto móvil </a:t>
            </a:r>
            <a:r>
              <a:rPr lang="es-CO" sz="1800" dirty="0" smtClean="0"/>
              <a:t>directamente sobre</a:t>
            </a:r>
          </a:p>
          <a:p>
            <a:pPr marL="0" indent="0" algn="just">
              <a:spcBef>
                <a:spcPts val="0"/>
              </a:spcBef>
              <a:buNone/>
            </a:pPr>
            <a:r>
              <a:rPr lang="es-CO" sz="1800" dirty="0" smtClean="0"/>
              <a:t> </a:t>
            </a:r>
            <a:r>
              <a:rPr lang="es-CO" sz="1800" dirty="0"/>
              <a:t>la línea (en un </a:t>
            </a:r>
            <a:r>
              <a:rPr lang="es-CO" sz="1800" dirty="0" smtClean="0"/>
              <a:t>contacto </a:t>
            </a:r>
            <a:r>
              <a:rPr lang="es-CO" sz="1800" dirty="0"/>
              <a:t>especial instalado en ella). </a:t>
            </a:r>
          </a:p>
        </p:txBody>
      </p:sp>
      <p:pic>
        <p:nvPicPr>
          <p:cNvPr id="4" name="Imagen 3"/>
          <p:cNvPicPr/>
          <p:nvPr/>
        </p:nvPicPr>
        <p:blipFill rotWithShape="1">
          <a:blip r:embed="rId2" cstate="email">
            <a:extLst>
              <a:ext uri="{28A0092B-C50C-407E-A947-70E740481C1C}">
                <a14:useLocalDpi xmlns:a14="http://schemas.microsoft.com/office/drawing/2010/main"/>
              </a:ext>
            </a:extLst>
          </a:blip>
          <a:srcRect/>
          <a:stretch/>
        </p:blipFill>
        <p:spPr bwMode="auto">
          <a:xfrm>
            <a:off x="7103838" y="2052918"/>
            <a:ext cx="2371725" cy="39033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6623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Seccionadores semipantógrafos o tipo rodilla. </a:t>
            </a:r>
          </a:p>
        </p:txBody>
      </p:sp>
      <p:sp>
        <p:nvSpPr>
          <p:cNvPr id="3" name="Marcador de contenido 2"/>
          <p:cNvSpPr>
            <a:spLocks noGrp="1"/>
          </p:cNvSpPr>
          <p:nvPr>
            <p:ph idx="1"/>
          </p:nvPr>
        </p:nvSpPr>
        <p:spPr>
          <a:xfrm>
            <a:off x="1399526" y="2353236"/>
            <a:ext cx="8946541" cy="4195481"/>
          </a:xfrm>
        </p:spPr>
        <p:txBody>
          <a:bodyPr/>
          <a:lstStyle/>
          <a:p>
            <a:pPr marL="0" indent="0">
              <a:buNone/>
            </a:pPr>
            <a:r>
              <a:rPr lang="es-CO" dirty="0"/>
              <a:t>El seccionador tipo rodilla pertenece al grupo de los seccionadores de palanca. El brazo del seccionador, que constituye el contacto móvil, se mueve en un plano vertical y abierto genera un espacio del aislamiento horizontal. La alta confiabilidad operacional y el diseño simple son ventajas típicas de este tipo </a:t>
            </a:r>
            <a:r>
              <a:rPr lang="es-CO" dirty="0" smtClean="0"/>
              <a:t>constructivo</a:t>
            </a:r>
            <a:endParaRPr lang="es-CO" dirty="0"/>
          </a:p>
        </p:txBody>
      </p:sp>
      <p:pic>
        <p:nvPicPr>
          <p:cNvPr id="3076" name="Picture 4" descr="Image result for Seccionadores semipantógrafos o tipo rodilla."/>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277703" y="3895634"/>
            <a:ext cx="5190186" cy="2653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67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ALTA TESIÓN</a:t>
            </a:r>
            <a:endParaRPr lang="es-CO" dirty="0"/>
          </a:p>
        </p:txBody>
      </p:sp>
      <p:sp>
        <p:nvSpPr>
          <p:cNvPr id="3" name="Marcador de contenido 2"/>
          <p:cNvSpPr>
            <a:spLocks noGrp="1"/>
          </p:cNvSpPr>
          <p:nvPr>
            <p:ph idx="1"/>
          </p:nvPr>
        </p:nvSpPr>
        <p:spPr/>
        <p:txBody>
          <a:bodyPr>
            <a:normAutofit/>
          </a:bodyPr>
          <a:lstStyle/>
          <a:p>
            <a:pPr marL="0" indent="0" algn="just">
              <a:buNone/>
            </a:pPr>
            <a:r>
              <a:rPr lang="es-CO" sz="2800" b="1" dirty="0"/>
              <a:t>Un interruptor es un dispositivo cuya función es interrumpir y restablecer la continuidad en un circuito eléctrico</a:t>
            </a:r>
            <a:r>
              <a:rPr lang="es-CO" b="1" dirty="0" smtClean="0"/>
              <a:t>.</a:t>
            </a:r>
          </a:p>
          <a:p>
            <a:pPr marL="0" indent="0" algn="ctr">
              <a:buNone/>
            </a:pPr>
            <a:r>
              <a:rPr lang="es-CO" sz="2400" dirty="0"/>
              <a:t>Si la operación se efectúa sin carga (corriente), el interruptor recibe el nombre de desconectador o </a:t>
            </a:r>
            <a:r>
              <a:rPr lang="es-CO" sz="2400" dirty="0" smtClean="0"/>
              <a:t>cuchilla desconectadora</a:t>
            </a:r>
            <a:r>
              <a:rPr lang="es-CO" sz="2400" dirty="0"/>
              <a:t>.</a:t>
            </a:r>
            <a:br>
              <a:rPr lang="es-CO" sz="2400" dirty="0"/>
            </a:br>
            <a:r>
              <a:rPr lang="es-CO" sz="2400" dirty="0"/>
              <a:t>Si la operación de apertura o de cierre la efectúa con carga(corriente nominal), o con corriente de corto circuito (en caso de alguna perturbación), el interruptor recibe el nombre de disyuntor o interruptor de potencia</a:t>
            </a:r>
            <a:r>
              <a:rPr lang="es-CO" sz="2800" dirty="0"/>
              <a:t>.</a:t>
            </a:r>
          </a:p>
        </p:txBody>
      </p:sp>
    </p:spTree>
    <p:extLst>
      <p:ext uri="{BB962C8B-B14F-4D97-AF65-F5344CB8AC3E}">
        <p14:creationId xmlns:p14="http://schemas.microsoft.com/office/powerpoint/2010/main" val="716072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CLASIFICACION DE INTERRUPTORES DE ALTA TENSION</a:t>
            </a:r>
            <a:endParaRPr lang="es-CO" dirty="0"/>
          </a:p>
        </p:txBody>
      </p:sp>
      <p:sp>
        <p:nvSpPr>
          <p:cNvPr id="3" name="Marcador de contenido 2"/>
          <p:cNvSpPr>
            <a:spLocks noGrp="1"/>
          </p:cNvSpPr>
          <p:nvPr>
            <p:ph idx="1"/>
          </p:nvPr>
        </p:nvSpPr>
        <p:spPr/>
        <p:txBody>
          <a:bodyPr>
            <a:normAutofit/>
          </a:bodyPr>
          <a:lstStyle/>
          <a:p>
            <a:r>
              <a:rPr lang="es-CO" sz="2800" dirty="0"/>
              <a:t>Existen distintas formas de clasificar a los interruptores, una de ellas, es por medio de extinción, pudiendo ser: interruptores en aceite (que ya no se utilizan), interruptores neumáticos, interruptores en vacío e interruptores en </a:t>
            </a:r>
            <a:r>
              <a:rPr lang="es-CO" sz="2800" dirty="0" err="1"/>
              <a:t>hexafloruro</a:t>
            </a:r>
            <a:r>
              <a:rPr lang="es-CO" sz="2800" dirty="0"/>
              <a:t> de azufre.</a:t>
            </a:r>
            <a:br>
              <a:rPr lang="es-CO" sz="2800" dirty="0"/>
            </a:br>
            <a:r>
              <a:rPr lang="es-CO" sz="2800" dirty="0" smtClean="0"/>
              <a:t>También </a:t>
            </a:r>
            <a:r>
              <a:rPr lang="es-CO" sz="2800" dirty="0"/>
              <a:t>se clasifican los interruptores como de construcción de "Tanque muerto" o de "Tanque vivo". </a:t>
            </a:r>
          </a:p>
        </p:txBody>
      </p:sp>
    </p:spTree>
    <p:extLst>
      <p:ext uri="{BB962C8B-B14F-4D97-AF65-F5344CB8AC3E}">
        <p14:creationId xmlns:p14="http://schemas.microsoft.com/office/powerpoint/2010/main" val="1192286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TANQUE MUERTO</a:t>
            </a:r>
            <a:endParaRPr lang="es-CO" dirty="0"/>
          </a:p>
        </p:txBody>
      </p:sp>
      <p:sp>
        <p:nvSpPr>
          <p:cNvPr id="3" name="Marcador de contenido 2"/>
          <p:cNvSpPr>
            <a:spLocks noGrp="1"/>
          </p:cNvSpPr>
          <p:nvPr>
            <p:ph idx="1"/>
          </p:nvPr>
        </p:nvSpPr>
        <p:spPr/>
        <p:txBody>
          <a:bodyPr/>
          <a:lstStyle/>
          <a:p>
            <a:r>
              <a:rPr lang="es-CO" dirty="0"/>
              <a:t>De tanque muerto significa que el tanque del interruptor y todos sus accesorios se mantienen al potencial de tierra y que la fuente externa y conexiones a la carga se hacen por medio de boquillas convencionales.</a:t>
            </a:r>
          </a:p>
        </p:txBody>
      </p:sp>
      <p:pic>
        <p:nvPicPr>
          <p:cNvPr id="4098" name="Picture 2" descr="Image result for interruptores de tanque muert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15944" y="3194754"/>
            <a:ext cx="3116688" cy="3127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219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TANQUE VIVO</a:t>
            </a:r>
            <a:endParaRPr lang="es-CO" dirty="0"/>
          </a:p>
        </p:txBody>
      </p:sp>
      <p:sp>
        <p:nvSpPr>
          <p:cNvPr id="3" name="Marcador de contenido 2"/>
          <p:cNvSpPr>
            <a:spLocks noGrp="1"/>
          </p:cNvSpPr>
          <p:nvPr>
            <p:ph idx="1"/>
          </p:nvPr>
        </p:nvSpPr>
        <p:spPr/>
        <p:txBody>
          <a:bodyPr/>
          <a:lstStyle/>
          <a:p>
            <a:r>
              <a:rPr lang="es-CO" dirty="0"/>
              <a:t>De tanque vivo significa que las partes metálicas y de porcelana que contienen el mecanismo de interrupción se encuentran montadas sobre columnas de porcelana aislante y están, por lo tanto, al potencial de línea.</a:t>
            </a:r>
          </a:p>
        </p:txBody>
      </p:sp>
      <p:pic>
        <p:nvPicPr>
          <p:cNvPr id="5124" name="Picture 4" descr="Related imag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02310" y="3248568"/>
            <a:ext cx="2833173" cy="299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08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TIPOS DE INTERRUPTORES</a:t>
            </a:r>
            <a:endParaRPr lang="es-CO" dirty="0"/>
          </a:p>
        </p:txBody>
      </p:sp>
      <p:sp>
        <p:nvSpPr>
          <p:cNvPr id="3" name="Marcador de contenido 2"/>
          <p:cNvSpPr>
            <a:spLocks noGrp="1"/>
          </p:cNvSpPr>
          <p:nvPr>
            <p:ph idx="1"/>
          </p:nvPr>
        </p:nvSpPr>
        <p:spPr/>
        <p:txBody>
          <a:bodyPr/>
          <a:lstStyle/>
          <a:p>
            <a:r>
              <a:rPr lang="es-CO" sz="2800" dirty="0"/>
              <a:t>Los interruptores se pueden clasificar de acuerdo a sus características constructivas. Las principales características constructivas de los interruptores consisten en la forma en que se extingue el arco y a la habilidad mostrada para establecer la rigidez dieléctrica entre los contactos para soportar en buena forma (sin reencendido del arco) las tensiones de </a:t>
            </a:r>
            <a:r>
              <a:rPr lang="es-CO" sz="2800" dirty="0" err="1"/>
              <a:t>reignición</a:t>
            </a:r>
            <a:r>
              <a:rPr lang="es-CO" dirty="0"/>
              <a:t>.</a:t>
            </a:r>
          </a:p>
        </p:txBody>
      </p:sp>
    </p:spTree>
    <p:extLst>
      <p:ext uri="{BB962C8B-B14F-4D97-AF65-F5344CB8AC3E}">
        <p14:creationId xmlns:p14="http://schemas.microsoft.com/office/powerpoint/2010/main" val="1057278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ACEITE</a:t>
            </a:r>
            <a:br>
              <a:rPr lang="es-CO" dirty="0" smtClean="0"/>
            </a:br>
            <a:r>
              <a:rPr lang="es-CO" sz="2000" dirty="0" smtClean="0"/>
              <a:t>INTERRUPTORES DE GRAN VOLUMEN DE ACEITE</a:t>
            </a:r>
            <a:endParaRPr lang="es-CO" sz="2000" dirty="0"/>
          </a:p>
        </p:txBody>
      </p:sp>
      <p:sp>
        <p:nvSpPr>
          <p:cNvPr id="3" name="Marcador de contenido 2"/>
          <p:cNvSpPr>
            <a:spLocks noGrp="1"/>
          </p:cNvSpPr>
          <p:nvPr>
            <p:ph idx="1"/>
          </p:nvPr>
        </p:nvSpPr>
        <p:spPr/>
        <p:txBody>
          <a:bodyPr>
            <a:normAutofit/>
          </a:bodyPr>
          <a:lstStyle/>
          <a:p>
            <a:pPr marL="0" indent="0">
              <a:spcBef>
                <a:spcPts val="0"/>
              </a:spcBef>
              <a:buNone/>
            </a:pPr>
            <a:r>
              <a:rPr lang="es-CO" dirty="0" smtClean="0"/>
              <a:t>Generalmente </a:t>
            </a:r>
            <a:r>
              <a:rPr lang="es-CO" dirty="0"/>
              <a:t>se constituyen de tanques cilíndricos y pueden ser monofásicos. Los trifásicos son para operar a voltajes relativamente pequeños y sus contactos se encuentran contenidos en un recipiente común, separados entre sí por separadores (aislante). Por razones de seguridad, en tensiones elevadas se emplean interruptores monofásicos (uno por base de circuitos trifásicos.</a:t>
            </a:r>
            <a:br>
              <a:rPr lang="es-CO" dirty="0"/>
            </a:br>
            <a:r>
              <a:rPr lang="es-CO" dirty="0"/>
              <a:t>Partes fundamentales de los interruptores de Gran volumen de aceite.</a:t>
            </a:r>
            <a:br>
              <a:rPr lang="es-CO" dirty="0"/>
            </a:br>
            <a:r>
              <a:rPr lang="es-CO" dirty="0"/>
              <a:t>Tanque o recipientes, </a:t>
            </a:r>
            <a:endParaRPr lang="es-CO" dirty="0" smtClean="0"/>
          </a:p>
          <a:p>
            <a:pPr marL="0" indent="0">
              <a:spcBef>
                <a:spcPts val="0"/>
              </a:spcBef>
              <a:buNone/>
            </a:pPr>
            <a:r>
              <a:rPr lang="es-CO" dirty="0" smtClean="0"/>
              <a:t>Boquillas </a:t>
            </a:r>
            <a:r>
              <a:rPr lang="es-CO" dirty="0"/>
              <a:t>y contactos fijos, </a:t>
            </a:r>
            <a:br>
              <a:rPr lang="es-CO" dirty="0"/>
            </a:br>
            <a:r>
              <a:rPr lang="es-CO" dirty="0"/>
              <a:t>Conectores (elementos de conexión</a:t>
            </a:r>
            <a:br>
              <a:rPr lang="es-CO" dirty="0"/>
            </a:br>
            <a:r>
              <a:rPr lang="es-CO" dirty="0"/>
              <a:t>al circuito), </a:t>
            </a:r>
            <a:br>
              <a:rPr lang="es-CO" dirty="0"/>
            </a:br>
            <a:r>
              <a:rPr lang="es-CO" dirty="0"/>
              <a:t>Vástago y contactos móviles, </a:t>
            </a:r>
            <a:br>
              <a:rPr lang="es-CO" dirty="0"/>
            </a:br>
            <a:r>
              <a:rPr lang="es-CO" dirty="0"/>
              <a:t>Aceite de refrigeración, </a:t>
            </a:r>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36406" y="4302968"/>
            <a:ext cx="2369712" cy="2348971"/>
          </a:xfrm>
          <a:prstGeom prst="rect">
            <a:avLst/>
          </a:prstGeom>
        </p:spPr>
      </p:pic>
    </p:spTree>
    <p:extLst>
      <p:ext uri="{BB962C8B-B14F-4D97-AF65-F5344CB8AC3E}">
        <p14:creationId xmlns:p14="http://schemas.microsoft.com/office/powerpoint/2010/main" val="3148522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PEQUEÑO VOLUMEN DE ACEITE</a:t>
            </a:r>
            <a:endParaRPr lang="es-CO" dirty="0"/>
          </a:p>
        </p:txBody>
      </p:sp>
      <p:sp>
        <p:nvSpPr>
          <p:cNvPr id="3" name="Marcador de contenido 2"/>
          <p:cNvSpPr>
            <a:spLocks noGrp="1"/>
          </p:cNvSpPr>
          <p:nvPr>
            <p:ph idx="1"/>
          </p:nvPr>
        </p:nvSpPr>
        <p:spPr>
          <a:xfrm>
            <a:off x="677182" y="1853248"/>
            <a:ext cx="8946541" cy="4195481"/>
          </a:xfrm>
        </p:spPr>
        <p:txBody>
          <a:bodyPr>
            <a:normAutofit/>
          </a:bodyPr>
          <a:lstStyle/>
          <a:p>
            <a:pPr marL="0" indent="0">
              <a:spcBef>
                <a:spcPts val="0"/>
              </a:spcBef>
              <a:buNone/>
            </a:pPr>
            <a:r>
              <a:rPr lang="es-CO" dirty="0"/>
              <a:t>Interruptores con </a:t>
            </a:r>
            <a:r>
              <a:rPr lang="es-CO" dirty="0" smtClean="0"/>
              <a:t>pequeño </a:t>
            </a:r>
            <a:r>
              <a:rPr lang="es-CO" dirty="0"/>
              <a:t>volumen de aceite</a:t>
            </a:r>
            <a:br>
              <a:rPr lang="es-CO" dirty="0"/>
            </a:br>
            <a:r>
              <a:rPr lang="es-CO" dirty="0"/>
              <a:t>Los interruptores de reducido </a:t>
            </a:r>
            <a:endParaRPr lang="es-CO" dirty="0" smtClean="0"/>
          </a:p>
          <a:p>
            <a:pPr marL="0" indent="0">
              <a:spcBef>
                <a:spcPts val="0"/>
              </a:spcBef>
              <a:buNone/>
            </a:pPr>
            <a:r>
              <a:rPr lang="es-CO" dirty="0" smtClean="0"/>
              <a:t>volumen </a:t>
            </a:r>
            <a:r>
              <a:rPr lang="es-CO" dirty="0"/>
              <a:t>de aceite reciben este </a:t>
            </a:r>
            <a:endParaRPr lang="es-CO" dirty="0" smtClean="0"/>
          </a:p>
          <a:p>
            <a:pPr marL="0" indent="0">
              <a:spcBef>
                <a:spcPts val="0"/>
              </a:spcBef>
              <a:buNone/>
            </a:pPr>
            <a:r>
              <a:rPr lang="es-CO" dirty="0" smtClean="0"/>
              <a:t>nombre </a:t>
            </a:r>
            <a:r>
              <a:rPr lang="es-CO" dirty="0"/>
              <a:t>debido a que su cantidad </a:t>
            </a:r>
            <a:r>
              <a:rPr lang="es-CO" dirty="0" smtClean="0"/>
              <a:t>de</a:t>
            </a:r>
          </a:p>
          <a:p>
            <a:pPr marL="0" indent="0">
              <a:spcBef>
                <a:spcPts val="0"/>
              </a:spcBef>
              <a:buNone/>
            </a:pPr>
            <a:r>
              <a:rPr lang="es-CO" dirty="0" smtClean="0"/>
              <a:t> </a:t>
            </a:r>
            <a:r>
              <a:rPr lang="es-CO" dirty="0"/>
              <a:t>aceite es pequeña en comparación </a:t>
            </a:r>
            <a:endParaRPr lang="es-CO" dirty="0" smtClean="0"/>
          </a:p>
          <a:p>
            <a:pPr marL="0" indent="0">
              <a:spcBef>
                <a:spcPts val="0"/>
              </a:spcBef>
              <a:buNone/>
            </a:pPr>
            <a:r>
              <a:rPr lang="es-CO" dirty="0" smtClean="0"/>
              <a:t>con </a:t>
            </a:r>
            <a:r>
              <a:rPr lang="es-CO" dirty="0"/>
              <a:t>los de gran volumen. (Su </a:t>
            </a:r>
            <a:r>
              <a:rPr lang="es-CO" dirty="0" smtClean="0"/>
              <a:t>contenido</a:t>
            </a:r>
          </a:p>
          <a:p>
            <a:pPr marL="0" indent="0">
              <a:spcBef>
                <a:spcPts val="0"/>
              </a:spcBef>
              <a:buNone/>
            </a:pPr>
            <a:r>
              <a:rPr lang="es-CO" dirty="0" smtClean="0"/>
              <a:t> </a:t>
            </a:r>
            <a:r>
              <a:rPr lang="es-CO" dirty="0"/>
              <a:t>varía entre 1.5 y 2.5% del que contiene </a:t>
            </a:r>
            <a:endParaRPr lang="es-CO" dirty="0" smtClean="0"/>
          </a:p>
          <a:p>
            <a:pPr marL="0" indent="0">
              <a:spcBef>
                <a:spcPts val="0"/>
              </a:spcBef>
              <a:buNone/>
            </a:pPr>
            <a:r>
              <a:rPr lang="es-CO" dirty="0" smtClean="0"/>
              <a:t>los </a:t>
            </a:r>
            <a:r>
              <a:rPr lang="es-CO" dirty="0"/>
              <a:t>de gran volumen.)</a:t>
            </a:r>
            <a:br>
              <a:rPr lang="es-CO" dirty="0"/>
            </a:br>
            <a:r>
              <a:rPr lang="es-CO" dirty="0"/>
              <a:t>Se constituyen para diferentes capacidades </a:t>
            </a:r>
            <a:endParaRPr lang="es-CO" dirty="0" smtClean="0"/>
          </a:p>
          <a:p>
            <a:pPr marL="0" indent="0">
              <a:spcBef>
                <a:spcPts val="0"/>
              </a:spcBef>
              <a:buNone/>
            </a:pPr>
            <a:r>
              <a:rPr lang="es-CO" dirty="0" smtClean="0"/>
              <a:t>y </a:t>
            </a:r>
            <a:r>
              <a:rPr lang="es-CO" dirty="0"/>
              <a:t>voltajes de operación y su construcción </a:t>
            </a:r>
            <a:r>
              <a:rPr lang="es-CO" dirty="0" smtClean="0"/>
              <a:t>es</a:t>
            </a:r>
          </a:p>
          <a:p>
            <a:pPr marL="0" indent="0">
              <a:spcBef>
                <a:spcPts val="0"/>
              </a:spcBef>
              <a:buNone/>
            </a:pPr>
            <a:r>
              <a:rPr lang="es-CO" dirty="0" smtClean="0"/>
              <a:t> </a:t>
            </a:r>
            <a:r>
              <a:rPr lang="es-CO" dirty="0"/>
              <a:t>básicamente una cámara de </a:t>
            </a:r>
            <a:r>
              <a:rPr lang="es-CO" dirty="0" smtClean="0"/>
              <a:t>extinción</a:t>
            </a:r>
          </a:p>
          <a:p>
            <a:pPr marL="0" indent="0">
              <a:spcBef>
                <a:spcPts val="0"/>
              </a:spcBef>
              <a:buNone/>
            </a:pPr>
            <a:r>
              <a:rPr lang="es-CO" dirty="0" smtClean="0"/>
              <a:t> </a:t>
            </a:r>
            <a:r>
              <a:rPr lang="es-CO" dirty="0"/>
              <a:t>modificada que permite mayor flexibilidad </a:t>
            </a:r>
            <a:endParaRPr lang="es-CO" dirty="0" smtClean="0"/>
          </a:p>
          <a:p>
            <a:pPr marL="0" indent="0">
              <a:spcBef>
                <a:spcPts val="0"/>
              </a:spcBef>
              <a:buNone/>
            </a:pPr>
            <a:r>
              <a:rPr lang="es-CO" dirty="0" smtClean="0"/>
              <a:t>de </a:t>
            </a:r>
            <a:r>
              <a:rPr lang="es-CO" dirty="0"/>
              <a:t>operación.</a:t>
            </a:r>
          </a:p>
        </p:txBody>
      </p:sp>
      <p:pic>
        <p:nvPicPr>
          <p:cNvPr id="6146" name="Picture 2" descr="Image result for INTERRUPTORES DE PEQUEÑO VOLUMEN DE ACEIT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10821" y="1853249"/>
            <a:ext cx="2604936" cy="4393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545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AIRE</a:t>
            </a:r>
            <a:endParaRPr lang="es-CO" dirty="0"/>
          </a:p>
        </p:txBody>
      </p:sp>
      <p:sp>
        <p:nvSpPr>
          <p:cNvPr id="3" name="Marcador de contenido 2"/>
          <p:cNvSpPr>
            <a:spLocks noGrp="1"/>
          </p:cNvSpPr>
          <p:nvPr>
            <p:ph idx="1"/>
          </p:nvPr>
        </p:nvSpPr>
        <p:spPr/>
        <p:txBody>
          <a:bodyPr/>
          <a:lstStyle/>
          <a:p>
            <a:pPr marL="0" indent="0">
              <a:buNone/>
            </a:pPr>
            <a:r>
              <a:rPr lang="es-CO" dirty="0"/>
              <a:t>Debido al peligro de explosión e incendio que representan los interruptores en aceite, se fabrican los interruptores neumáticos, en los cuales la extinción del arco se efectúa por medio de un chorro de aire a </a:t>
            </a:r>
            <a:r>
              <a:rPr lang="es-CO" dirty="0" err="1" smtClean="0"/>
              <a:t>presión.El</a:t>
            </a:r>
            <a:r>
              <a:rPr lang="es-CO" dirty="0" smtClean="0"/>
              <a:t> </a:t>
            </a:r>
            <a:r>
              <a:rPr lang="es-CO" dirty="0"/>
              <a:t>aire a presión se obtiene por un sistema de aire comprimido que incluye una o varias impresoras, un tanque principal, un tanque de reserva y un sistema de distribución en caso de que sean varios interruptor</a:t>
            </a:r>
          </a:p>
        </p:txBody>
      </p:sp>
      <p:pic>
        <p:nvPicPr>
          <p:cNvPr id="7170" name="Picture 2" descr="Image result for INTERRUPTORES DE AIRE ALTA TENSIO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32609" y="4043966"/>
            <a:ext cx="3052293" cy="2703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753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DE VACÍO</a:t>
            </a:r>
            <a:endParaRPr lang="es-CO" dirty="0"/>
          </a:p>
        </p:txBody>
      </p:sp>
      <p:sp>
        <p:nvSpPr>
          <p:cNvPr id="3" name="Marcador de contenido 2"/>
          <p:cNvSpPr>
            <a:spLocks noGrp="1"/>
          </p:cNvSpPr>
          <p:nvPr>
            <p:ph idx="1"/>
          </p:nvPr>
        </p:nvSpPr>
        <p:spPr/>
        <p:txBody>
          <a:bodyPr/>
          <a:lstStyle/>
          <a:p>
            <a:pPr marL="0" indent="0">
              <a:buNone/>
            </a:pPr>
            <a:r>
              <a:rPr lang="es-CO" dirty="0"/>
              <a:t>Los mejores conductores de electricidad, son aquellos materiales que ofrecen la mayoría de electrones libres y, por el contrario, los mejores aisladores o dieléctricos ofrecen el mínimo número de electrones libres. Debido a que el vacío constituye una ausencia de cualquier substancia y, por lo tanto, una ausencia de electrones, en teoría, representa el mejor dieléctrico.</a:t>
            </a:r>
          </a:p>
        </p:txBody>
      </p:sp>
      <p:pic>
        <p:nvPicPr>
          <p:cNvPr id="8194" name="Picture 2" descr="Image result for INTERRUPTORES DE VACI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54610" y="3727138"/>
            <a:ext cx="3505200" cy="2952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836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INTERRUPTORES EN HEXAFLORURO DE AZUFRE (SF6).</a:t>
            </a:r>
            <a:endParaRPr lang="es-CO" dirty="0"/>
          </a:p>
        </p:txBody>
      </p:sp>
      <p:sp>
        <p:nvSpPr>
          <p:cNvPr id="3" name="Marcador de contenido 2"/>
          <p:cNvSpPr>
            <a:spLocks noGrp="1"/>
          </p:cNvSpPr>
          <p:nvPr>
            <p:ph idx="1"/>
          </p:nvPr>
        </p:nvSpPr>
        <p:spPr/>
        <p:txBody>
          <a:bodyPr/>
          <a:lstStyle/>
          <a:p>
            <a:r>
              <a:rPr lang="es-CO" dirty="0"/>
              <a:t>El SF6 tiene excelentes propiedades aislantes y para extinguir arcos eléctricos, razón por la que ha sido usado exitosamente, por más de veinte años en la construcción de equipo en alta tensión. En el caso de los interruptores, el uso del SF6 representa una solución ventajosa, funcional y económica. </a:t>
            </a:r>
          </a:p>
        </p:txBody>
      </p:sp>
      <p:pic>
        <p:nvPicPr>
          <p:cNvPr id="9218" name="Picture 2" descr="Image result for INTERRUPTORES EN HEXAFLUORURO DE AZUFRE (SF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53377" y="3425780"/>
            <a:ext cx="3248199" cy="2940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814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t>Especificaciones para interruptores de potencia.</a:t>
            </a:r>
          </a:p>
        </p:txBody>
      </p:sp>
      <p:sp>
        <p:nvSpPr>
          <p:cNvPr id="3" name="Marcador de contenido 2"/>
          <p:cNvSpPr>
            <a:spLocks noGrp="1"/>
          </p:cNvSpPr>
          <p:nvPr>
            <p:ph idx="1"/>
          </p:nvPr>
        </p:nvSpPr>
        <p:spPr/>
        <p:txBody>
          <a:bodyPr/>
          <a:lstStyle/>
          <a:p>
            <a:r>
              <a:rPr lang="es-CO" dirty="0"/>
              <a:t>Existe una gran diversidad y al igual que en los transformadores se deben especificar generalidades, función del interruptor en la subestación, si la subestación es de tipo interior o intemperie, si es de accionamiento manual o automático.</a:t>
            </a:r>
            <a:br>
              <a:rPr lang="es-CO" dirty="0"/>
            </a:br>
            <a:r>
              <a:rPr lang="es-CO" dirty="0"/>
              <a:t>Entre los datos técnicos que se deben proporcionar se pueden mencionar como funcionamiento los siguientes:</a:t>
            </a:r>
            <a:br>
              <a:rPr lang="es-CO" dirty="0"/>
            </a:br>
            <a:r>
              <a:rPr lang="es-CO" dirty="0"/>
              <a:t>a) Tensión normal de operación.</a:t>
            </a:r>
            <a:br>
              <a:rPr lang="es-CO" dirty="0"/>
            </a:br>
            <a:r>
              <a:rPr lang="es-CO" dirty="0"/>
              <a:t>b) Corriente nominal.</a:t>
            </a:r>
            <a:br>
              <a:rPr lang="es-CO" dirty="0"/>
            </a:br>
            <a:r>
              <a:rPr lang="es-CO" dirty="0"/>
              <a:t>c) Corriente de ruptura en KA.</a:t>
            </a:r>
            <a:br>
              <a:rPr lang="es-CO" dirty="0"/>
            </a:br>
            <a:r>
              <a:rPr lang="es-CO" dirty="0"/>
              <a:t>d) Capacidad de ruptura en MVA.</a:t>
            </a:r>
            <a:br>
              <a:rPr lang="es-CO" dirty="0"/>
            </a:br>
            <a:r>
              <a:rPr lang="es-CO" dirty="0"/>
              <a:t>e) Capacidad de ruptura para S SRG, de duración de falla.</a:t>
            </a:r>
          </a:p>
        </p:txBody>
      </p:sp>
    </p:spTree>
    <p:extLst>
      <p:ext uri="{BB962C8B-B14F-4D97-AF65-F5344CB8AC3E}">
        <p14:creationId xmlns:p14="http://schemas.microsoft.com/office/powerpoint/2010/main" val="29461122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70</TotalTime>
  <Words>1079</Words>
  <Application>Microsoft Office PowerPoint</Application>
  <PresentationFormat>Panorámica</PresentationFormat>
  <Paragraphs>77</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Arial</vt:lpstr>
      <vt:lpstr>Century Gothic</vt:lpstr>
      <vt:lpstr>Wingdings 3</vt:lpstr>
      <vt:lpstr>Ion</vt:lpstr>
      <vt:lpstr>INTERRUPTORES Y SECCIONADORES DE ALTA Y MEDIA TENSION</vt:lpstr>
      <vt:lpstr>SECCIONADORES Y CUCHILLAS DE TIERRA</vt:lpstr>
      <vt:lpstr> ¿COMO ELEGIR EL SECCIONADOR?</vt:lpstr>
      <vt:lpstr>TIPOS DE SECCIONADORES</vt:lpstr>
      <vt:lpstr>Seccionadores de cuchillas giratorias</vt:lpstr>
      <vt:lpstr>Seccionadores de cuchillas deslizantes</vt:lpstr>
      <vt:lpstr>Seccionadores de columnas giratorias</vt:lpstr>
      <vt:lpstr>Seccionadores de pantógrafo. </vt:lpstr>
      <vt:lpstr>Seccionadores semipantógrafos o tipo rodilla. </vt:lpstr>
      <vt:lpstr>INTERRUPTORES DE ALTA TESIÓN</vt:lpstr>
      <vt:lpstr>CLASIFICACION DE INTERRUPTORES DE ALTA TENSION</vt:lpstr>
      <vt:lpstr>INTERRUPTORES DE TANQUE MUERTO</vt:lpstr>
      <vt:lpstr>INTERRUPTORES DE TANQUE VIVO</vt:lpstr>
      <vt:lpstr>TIPOS DE INTERRUPTORES</vt:lpstr>
      <vt:lpstr>INTERRUPTORES DE ACEITE INTERRUPTORES DE GRAN VOLUMEN DE ACEITE</vt:lpstr>
      <vt:lpstr>INTERRUPTORES DE PEQUEÑO VOLUMEN DE ACEITE</vt:lpstr>
      <vt:lpstr>INTERRUPTORES DE AIRE</vt:lpstr>
      <vt:lpstr>INTERRUPTORES DE VACÍO</vt:lpstr>
      <vt:lpstr>INTERRUPTORES EN HEXAFLORURO DE AZUFRE (SF6).</vt:lpstr>
      <vt:lpstr>Especificaciones para interruptores de potencia.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INTERRUPTORES Y SECCIONADORES DE ALTA Y MEDIA TENSION</dc:title>
  <dc:creator>DANNY</dc:creator>
  <cp:lastModifiedBy>DANNY</cp:lastModifiedBy>
  <cp:revision>9</cp:revision>
  <dcterms:created xsi:type="dcterms:W3CDTF">2017-02-24T20:30:03Z</dcterms:created>
  <dcterms:modified xsi:type="dcterms:W3CDTF">2017-03-04T20:21:40Z</dcterms:modified>
</cp:coreProperties>
</file>